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6"/>
  </p:notesMasterIdLst>
  <p:sldIdLst>
    <p:sldId id="256" r:id="rId2"/>
    <p:sldId id="262" r:id="rId3"/>
    <p:sldId id="312" r:id="rId4"/>
    <p:sldId id="260" r:id="rId5"/>
    <p:sldId id="313" r:id="rId6"/>
    <p:sldId id="314" r:id="rId7"/>
    <p:sldId id="315" r:id="rId8"/>
    <p:sldId id="267" r:id="rId9"/>
    <p:sldId id="316" r:id="rId10"/>
    <p:sldId id="317" r:id="rId11"/>
    <p:sldId id="271" r:id="rId12"/>
    <p:sldId id="318" r:id="rId13"/>
    <p:sldId id="319" r:id="rId14"/>
    <p:sldId id="259" r:id="rId15"/>
  </p:sldIdLst>
  <p:sldSz cx="9144000" cy="5143500" type="screen16x9"/>
  <p:notesSz cx="6858000" cy="9144000"/>
  <p:embeddedFontLst>
    <p:embeddedFont>
      <p:font typeface="Assistant Medium" panose="020B0604020202020204" charset="-79"/>
      <p:regular r:id="rId17"/>
      <p:bold r:id="rId18"/>
    </p:embeddedFont>
    <p:embeddedFont>
      <p:font typeface="Bebas Neue" panose="020B060402020202020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6BF671-7844-4A26-828D-B64624E4CCA6}">
  <a:tblStyle styleId="{2F6BF671-7844-4A26-828D-B64624E4CC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D57EA89-706F-4C74-A2B8-D475270A07C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3537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855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2b5c519ef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2b5c519ef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3501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2b5c519ef9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2b5c519ef9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058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2b5c519ef9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2b5c519ef9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051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2b5c519ef9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2b5c519ef9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463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4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2b5c519ef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2b5c519ef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550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2b5c519ef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2b5c519ef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3908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21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587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510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2b5c519ef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2b5c519ef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046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2b5c519ef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2b5c519ef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7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2b5c519ef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2b5c519ef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84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246" t="22615" r="1007" b="1311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54175" y="1035013"/>
            <a:ext cx="4476600" cy="267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54175" y="3747625"/>
            <a:ext cx="44766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280F0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210874" y="507524"/>
            <a:ext cx="497675" cy="5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31248">
            <a:off x="8471349" y="2766461"/>
            <a:ext cx="497675" cy="5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15748">
            <a:off x="3609121" y="4266389"/>
            <a:ext cx="594060" cy="67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86932" flipH="1">
            <a:off x="7662865" y="192377"/>
            <a:ext cx="578825" cy="69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l="68751" t="-3" b="64840"/>
          <a:stretch/>
        </p:blipFill>
        <p:spPr>
          <a:xfrm rot="1087021">
            <a:off x="5134895" y="4643267"/>
            <a:ext cx="321811" cy="43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l="246" t="34980" r="1007" b="751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720000" y="25668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842801" y="1601375"/>
            <a:ext cx="1212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720000" y="331952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86932" flipH="1">
            <a:off x="6499815" y="192377"/>
            <a:ext cx="578825" cy="69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830997">
            <a:off x="152496" y="3871527"/>
            <a:ext cx="594059" cy="67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830997">
            <a:off x="8397446" y="4266389"/>
            <a:ext cx="594059" cy="67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/>
          <p:cNvPicPr preferRelativeResize="0"/>
          <p:nvPr/>
        </p:nvPicPr>
        <p:blipFill rotWithShape="1">
          <a:blip r:embed="rId2">
            <a:alphaModFix/>
          </a:blip>
          <a:srcRect l="246" t="739" r="1007" b="34993"/>
          <a:stretch/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4135975" y="23057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" y="3865093"/>
            <a:ext cx="770250" cy="11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743" y="112818"/>
            <a:ext cx="770250" cy="11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20300">
            <a:off x="8303502" y="846525"/>
            <a:ext cx="203475" cy="27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1329">
            <a:off x="370327" y="3675200"/>
            <a:ext cx="203475" cy="27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15791">
            <a:off x="387028" y="1526902"/>
            <a:ext cx="458142" cy="520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 l="246" t="27371" r="1007" b="8361"/>
          <a:stretch/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2266000" y="12540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266000" y="32184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5" name="Google Shape;7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77372">
            <a:off x="313221" y="201889"/>
            <a:ext cx="594060" cy="67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86932" flipH="1">
            <a:off x="8391365" y="1230064"/>
            <a:ext cx="578825" cy="69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71533" flipH="1">
            <a:off x="1418121" y="4266389"/>
            <a:ext cx="594060" cy="67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1750" y="3889520"/>
            <a:ext cx="766000" cy="997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54450" y="781475"/>
            <a:ext cx="1149293" cy="6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5"/>
          <p:cNvPicPr preferRelativeResize="0"/>
          <p:nvPr/>
        </p:nvPicPr>
        <p:blipFill rotWithShape="1">
          <a:blip r:embed="rId2">
            <a:alphaModFix/>
          </a:blip>
          <a:srcRect l="246" t="34980" r="1007" b="751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5"/>
          <p:cNvSpPr txBox="1">
            <a:spLocks noGrp="1"/>
          </p:cNvSpPr>
          <p:nvPr>
            <p:ph type="title"/>
          </p:nvPr>
        </p:nvSpPr>
        <p:spPr>
          <a:xfrm>
            <a:off x="1936950" y="2018400"/>
            <a:ext cx="5270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title" idx="2" hasCustomPrompt="1"/>
          </p:nvPr>
        </p:nvSpPr>
        <p:spPr>
          <a:xfrm>
            <a:off x="3954001" y="1058700"/>
            <a:ext cx="12360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5"/>
          <p:cNvSpPr txBox="1">
            <a:spLocks noGrp="1"/>
          </p:cNvSpPr>
          <p:nvPr>
            <p:ph type="subTitle" idx="1"/>
          </p:nvPr>
        </p:nvSpPr>
        <p:spPr>
          <a:xfrm>
            <a:off x="1936950" y="2771125"/>
            <a:ext cx="52701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4" name="Google Shape;2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07413" flipH="1">
            <a:off x="-271861" y="3588200"/>
            <a:ext cx="1709950" cy="11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1638" y="3996150"/>
            <a:ext cx="1271946" cy="100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700" y="261281"/>
            <a:ext cx="560825" cy="55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73405" y="3679521"/>
            <a:ext cx="424475" cy="39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615791">
            <a:off x="806303" y="4601114"/>
            <a:ext cx="458142" cy="5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615791">
            <a:off x="7879565" y="75514"/>
            <a:ext cx="458142" cy="5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395785" flipH="1">
            <a:off x="2690490" y="-127298"/>
            <a:ext cx="578825" cy="69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460198">
            <a:off x="3052864" y="3873570"/>
            <a:ext cx="2547470" cy="3462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6"/>
          <p:cNvPicPr preferRelativeResize="0"/>
          <p:nvPr/>
        </p:nvPicPr>
        <p:blipFill rotWithShape="1">
          <a:blip r:embed="rId2">
            <a:alphaModFix/>
          </a:blip>
          <a:srcRect l="246" t="22615" r="1007" b="1311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6"/>
          <p:cNvSpPr txBox="1">
            <a:spLocks noGrp="1"/>
          </p:cNvSpPr>
          <p:nvPr>
            <p:ph type="title"/>
          </p:nvPr>
        </p:nvSpPr>
        <p:spPr>
          <a:xfrm>
            <a:off x="4470025" y="2537025"/>
            <a:ext cx="396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5" name="Google Shape;275;p26"/>
          <p:cNvSpPr txBox="1">
            <a:spLocks noGrp="1"/>
          </p:cNvSpPr>
          <p:nvPr>
            <p:ph type="title" idx="2" hasCustomPrompt="1"/>
          </p:nvPr>
        </p:nvSpPr>
        <p:spPr>
          <a:xfrm>
            <a:off x="7104450" y="1572600"/>
            <a:ext cx="13263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6"/>
          <p:cNvSpPr txBox="1">
            <a:spLocks noGrp="1"/>
          </p:cNvSpPr>
          <p:nvPr>
            <p:ph type="subTitle" idx="1"/>
          </p:nvPr>
        </p:nvSpPr>
        <p:spPr>
          <a:xfrm>
            <a:off x="4470025" y="3289750"/>
            <a:ext cx="39609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7" name="Google Shape;2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15791">
            <a:off x="5672840" y="4590102"/>
            <a:ext cx="458142" cy="5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395785" flipH="1">
            <a:off x="8263940" y="192377"/>
            <a:ext cx="578825" cy="69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90862">
            <a:off x="8632515" y="3788802"/>
            <a:ext cx="458142" cy="520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3"/>
          <p:cNvPicPr preferRelativeResize="0"/>
          <p:nvPr/>
        </p:nvPicPr>
        <p:blipFill rotWithShape="1">
          <a:blip r:embed="rId2">
            <a:alphaModFix/>
          </a:blip>
          <a:srcRect l="246" t="27371" r="1007" b="8361"/>
          <a:stretch/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68468">
            <a:off x="8141365" y="-52111"/>
            <a:ext cx="578826" cy="69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2">
            <a:off x="819077" y="4604014"/>
            <a:ext cx="458142" cy="52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2">
            <a:off x="255077" y="3880414"/>
            <a:ext cx="458142" cy="52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61379">
            <a:off x="8611600" y="566610"/>
            <a:ext cx="458150" cy="133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957" y="4471225"/>
            <a:ext cx="786370" cy="52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4"/>
          <p:cNvPicPr preferRelativeResize="0"/>
          <p:nvPr/>
        </p:nvPicPr>
        <p:blipFill rotWithShape="1">
          <a:blip r:embed="rId2">
            <a:alphaModFix/>
          </a:blip>
          <a:srcRect l="246" t="7397" r="1007" b="28335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2400" y="147818"/>
            <a:ext cx="524876" cy="5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600" y="4550356"/>
            <a:ext cx="524876" cy="5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600" y="4280856"/>
            <a:ext cx="678750" cy="7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2">
            <a:off x="8430777" y="668614"/>
            <a:ext cx="458142" cy="52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2">
            <a:off x="239902" y="3760089"/>
            <a:ext cx="458142" cy="520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Char char="●"/>
              <a:defRPr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Char char="○"/>
              <a:defRPr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Char char="■"/>
              <a:defRPr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Char char="●"/>
              <a:defRPr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Char char="○"/>
              <a:defRPr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Char char="■"/>
              <a:defRPr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Char char="●"/>
              <a:defRPr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Char char="○"/>
              <a:defRPr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Assistant Medium"/>
              <a:buChar char="■"/>
              <a:defRPr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71" r:id="rId6"/>
    <p:sldLayoutId id="2147483672" r:id="rId7"/>
    <p:sldLayoutId id="2147483679" r:id="rId8"/>
    <p:sldLayoutId id="214748368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7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7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26873" y="661075"/>
            <a:ext cx="4272400" cy="455297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8"/>
          <p:cNvSpPr txBox="1">
            <a:spLocks noGrp="1"/>
          </p:cNvSpPr>
          <p:nvPr>
            <p:ph type="ctrTitle"/>
          </p:nvPr>
        </p:nvSpPr>
        <p:spPr>
          <a:xfrm>
            <a:off x="3954175" y="1035013"/>
            <a:ext cx="4476600" cy="267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100" dirty="0" smtClean="0"/>
              <a:t>L’ambiente di montagna:</a:t>
            </a:r>
            <a:endParaRPr sz="3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chemeClr val="dk2"/>
                </a:solidFill>
              </a:rPr>
              <a:t>Gli Appennini</a:t>
            </a:r>
            <a:endParaRPr sz="6000" dirty="0"/>
          </a:p>
        </p:txBody>
      </p:sp>
      <p:pic>
        <p:nvPicPr>
          <p:cNvPr id="382" name="Google Shape;38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38759">
            <a:off x="2820737" y="874861"/>
            <a:ext cx="497675" cy="5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54711">
            <a:off x="2976012" y="1916386"/>
            <a:ext cx="497675" cy="5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48819">
            <a:off x="73812" y="2465262"/>
            <a:ext cx="497674" cy="5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"/>
          <p:cNvSpPr txBox="1">
            <a:spLocks noGrp="1"/>
          </p:cNvSpPr>
          <p:nvPr>
            <p:ph type="title"/>
          </p:nvPr>
        </p:nvSpPr>
        <p:spPr>
          <a:xfrm>
            <a:off x="1936950" y="0"/>
            <a:ext cx="5270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…e fauna</a:t>
            </a:r>
            <a:endParaRPr dirty="0"/>
          </a:p>
        </p:txBody>
      </p:sp>
      <p:sp>
        <p:nvSpPr>
          <p:cNvPr id="539" name="Google Shape;539;p49"/>
          <p:cNvSpPr txBox="1">
            <a:spLocks noGrp="1"/>
          </p:cNvSpPr>
          <p:nvPr>
            <p:ph type="subTitle" idx="1"/>
          </p:nvPr>
        </p:nvSpPr>
        <p:spPr>
          <a:xfrm>
            <a:off x="209084" y="696584"/>
            <a:ext cx="8234179" cy="729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Nelle zone più elevate ci sono…</a:t>
            </a:r>
            <a:endParaRPr sz="1800" dirty="0"/>
          </a:p>
        </p:txBody>
      </p:sp>
      <p:pic>
        <p:nvPicPr>
          <p:cNvPr id="540" name="Google Shape;54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1329">
            <a:off x="7385238" y="-273961"/>
            <a:ext cx="1709950" cy="11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">
            <a:off x="4442509" y="3683975"/>
            <a:ext cx="259000" cy="54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39;p49"/>
          <p:cNvSpPr txBox="1">
            <a:spLocks/>
          </p:cNvSpPr>
          <p:nvPr/>
        </p:nvSpPr>
        <p:spPr>
          <a:xfrm>
            <a:off x="209083" y="1061496"/>
            <a:ext cx="8877767" cy="77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 algn="l"/>
            <a:r>
              <a:rPr lang="it-IT" sz="1800" dirty="0" smtClean="0"/>
              <a:t>daini, camosci, uccelli rapaci come l’aquila reale, il falco, il gufo.</a:t>
            </a:r>
            <a:endParaRPr lang="it-IT" sz="1800" dirty="0"/>
          </a:p>
        </p:txBody>
      </p:sp>
      <p:pic>
        <p:nvPicPr>
          <p:cNvPr id="2050" name="Picture 2" descr="Daino, caratteristiche - Cure-Naturali.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6" y="1488614"/>
            <a:ext cx="216090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e distinguere un camoscio da uno stambecco - One Step Outs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79" y="1481691"/>
            <a:ext cx="225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'aquila reale | Parco Nazionale Gran Paradis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294" y="1514708"/>
            <a:ext cx="2268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lco peregrinus: Sistematica, Habitat, Ruolo Ecologico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37" y="3414551"/>
            <a:ext cx="287999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10 curiosità interessantissime sui gufi! - FocusJunior.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56" y="3354404"/>
            <a:ext cx="2433477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 build="p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3"/>
          <p:cNvSpPr txBox="1">
            <a:spLocks noGrp="1"/>
          </p:cNvSpPr>
          <p:nvPr>
            <p:ph type="title"/>
          </p:nvPr>
        </p:nvSpPr>
        <p:spPr>
          <a:xfrm>
            <a:off x="16327" y="0"/>
            <a:ext cx="450718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Le attività sugli Appennini</a:t>
            </a:r>
            <a:endParaRPr sz="3000" dirty="0"/>
          </a:p>
        </p:txBody>
      </p:sp>
      <p:sp>
        <p:nvSpPr>
          <p:cNvPr id="573" name="Google Shape;573;p53"/>
          <p:cNvSpPr txBox="1">
            <a:spLocks noGrp="1"/>
          </p:cNvSpPr>
          <p:nvPr>
            <p:ph type="subTitle" idx="1"/>
          </p:nvPr>
        </p:nvSpPr>
        <p:spPr>
          <a:xfrm>
            <a:off x="313660" y="654299"/>
            <a:ext cx="7943649" cy="10151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it-IT" sz="1800" dirty="0"/>
              <a:t>L</a:t>
            </a:r>
            <a:r>
              <a:rPr lang="it-IT" sz="1800" dirty="0" smtClean="0"/>
              <a:t>’uomo ha sfruttato la </a:t>
            </a:r>
            <a:r>
              <a:rPr lang="it-IT" sz="1800" b="1" dirty="0" smtClean="0"/>
              <a:t>biodiversità</a:t>
            </a:r>
            <a:r>
              <a:rPr lang="it-IT" sz="1800" dirty="0" smtClean="0"/>
              <a:t> degli Appennini, cioè la ricchezza di specie animali e vegetali</a:t>
            </a:r>
            <a:r>
              <a:rPr lang="it-IT" sz="1800" dirty="0"/>
              <a:t>, </a:t>
            </a:r>
            <a:r>
              <a:rPr lang="it-IT" sz="1800" dirty="0" smtClean="0"/>
              <a:t>qui più </a:t>
            </a:r>
            <a:r>
              <a:rPr lang="it-IT" sz="1800" dirty="0"/>
              <a:t>che in ogni altro </a:t>
            </a:r>
            <a:r>
              <a:rPr lang="it-IT" sz="1800" dirty="0" smtClean="0"/>
              <a:t>ambiente </a:t>
            </a:r>
            <a:r>
              <a:rPr lang="it-IT" sz="1800" dirty="0"/>
              <a:t>e </a:t>
            </a:r>
            <a:r>
              <a:rPr lang="it-IT" sz="1800" dirty="0" smtClean="0"/>
              <a:t>ha </a:t>
            </a:r>
            <a:r>
              <a:rPr lang="it-IT" sz="1800" b="1" dirty="0" smtClean="0"/>
              <a:t>modificato il territorio </a:t>
            </a:r>
            <a:r>
              <a:rPr lang="it-IT" sz="1800" dirty="0" smtClean="0"/>
              <a:t>per praticare </a:t>
            </a:r>
            <a:r>
              <a:rPr lang="it-IT" sz="1800" b="1" dirty="0" smtClean="0"/>
              <a:t>l’agricoltura</a:t>
            </a:r>
            <a:r>
              <a:rPr lang="it-IT" sz="1800" dirty="0" smtClean="0"/>
              <a:t>, </a:t>
            </a:r>
            <a:r>
              <a:rPr lang="it-IT" sz="1800" b="1" dirty="0" smtClean="0"/>
              <a:t>l’allevamento</a:t>
            </a:r>
            <a:r>
              <a:rPr lang="it-IT" sz="1800" dirty="0" smtClean="0"/>
              <a:t> e </a:t>
            </a:r>
            <a:r>
              <a:rPr lang="it-IT" sz="1800" b="1" dirty="0" smtClean="0"/>
              <a:t>il turismo</a:t>
            </a:r>
            <a:r>
              <a:rPr lang="it-IT" sz="1800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574" name="Google Shape;57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5818" y="0"/>
            <a:ext cx="1078182" cy="9535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71;p53"/>
          <p:cNvSpPr txBox="1">
            <a:spLocks noGrp="1"/>
          </p:cNvSpPr>
          <p:nvPr>
            <p:ph type="title"/>
          </p:nvPr>
        </p:nvSpPr>
        <p:spPr>
          <a:xfrm>
            <a:off x="313660" y="1549031"/>
            <a:ext cx="2754582" cy="5184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Agricoltura</a:t>
            </a:r>
            <a:endParaRPr sz="2000" dirty="0"/>
          </a:p>
        </p:txBody>
      </p:sp>
      <p:pic>
        <p:nvPicPr>
          <p:cNvPr id="1026" name="Picture 2" descr="Uliveto | Feudo Monto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0" y="2067462"/>
            <a:ext cx="239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anto rende un ettaro di vigneto? - Cantine di Doliano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003" y="2062194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' travolgente campo di d'oro grano paesaggio, in mostra d'oro i campi di  Grano ondeggiante nel il brezza sotto il caldo sole. generativo ai 31552708  Stock Photo su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47" y="206219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taggi - PTre Green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53" y="3426619"/>
            <a:ext cx="448051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" grpId="0" build="p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3"/>
          <p:cNvSpPr txBox="1">
            <a:spLocks noGrp="1"/>
          </p:cNvSpPr>
          <p:nvPr>
            <p:ph type="title"/>
          </p:nvPr>
        </p:nvSpPr>
        <p:spPr>
          <a:xfrm>
            <a:off x="16327" y="0"/>
            <a:ext cx="275458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Le attività</a:t>
            </a:r>
            <a:endParaRPr sz="3000" dirty="0"/>
          </a:p>
        </p:txBody>
      </p:sp>
      <p:pic>
        <p:nvPicPr>
          <p:cNvPr id="574" name="Google Shape;57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5818" y="0"/>
            <a:ext cx="1078182" cy="9535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71;p53"/>
          <p:cNvSpPr txBox="1">
            <a:spLocks noGrp="1"/>
          </p:cNvSpPr>
          <p:nvPr>
            <p:ph type="title"/>
          </p:nvPr>
        </p:nvSpPr>
        <p:spPr>
          <a:xfrm>
            <a:off x="313660" y="743732"/>
            <a:ext cx="2754582" cy="5184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Allevamento</a:t>
            </a:r>
            <a:endParaRPr sz="2000" dirty="0"/>
          </a:p>
        </p:txBody>
      </p:sp>
      <p:pic>
        <p:nvPicPr>
          <p:cNvPr id="2050" name="Picture 2" descr="Ora per proteggersi le pecore puzzano come i lupi: come funziona il collare  ai ferormo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0" y="1436000"/>
            <a:ext cx="326230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pre al pascolo a Lanusei nello scatto di Micheli | Ogliastra - Vista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24" y="1436000"/>
            <a:ext cx="3231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3"/>
          <p:cNvSpPr txBox="1">
            <a:spLocks noGrp="1"/>
          </p:cNvSpPr>
          <p:nvPr>
            <p:ph type="title"/>
          </p:nvPr>
        </p:nvSpPr>
        <p:spPr>
          <a:xfrm>
            <a:off x="16327" y="0"/>
            <a:ext cx="275458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Le attività</a:t>
            </a:r>
            <a:endParaRPr sz="3000" dirty="0"/>
          </a:p>
        </p:txBody>
      </p:sp>
      <p:pic>
        <p:nvPicPr>
          <p:cNvPr id="574" name="Google Shape;57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5818" y="0"/>
            <a:ext cx="1078182" cy="953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L'artigianato abruzzese - Hotel Cla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71" y="2844097"/>
            <a:ext cx="405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71;p53"/>
          <p:cNvSpPr txBox="1">
            <a:spLocks noGrp="1"/>
          </p:cNvSpPr>
          <p:nvPr>
            <p:ph type="title"/>
          </p:nvPr>
        </p:nvSpPr>
        <p:spPr>
          <a:xfrm>
            <a:off x="313660" y="743732"/>
            <a:ext cx="2754582" cy="5184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Turismo</a:t>
            </a:r>
            <a:endParaRPr sz="2000" dirty="0"/>
          </a:p>
        </p:txBody>
      </p:sp>
      <p:pic>
        <p:nvPicPr>
          <p:cNvPr id="3074" name="Picture 2" descr="Il gruppo folk Aria di Casa Nostra sul palco del Festival Internazionale del folklore Flavio Fiorletta di Alat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6" y="1262162"/>
            <a:ext cx="477756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atura, eventi e gastronomia: l'Appennino scende in città - thedotcultu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77" y="133017"/>
            <a:ext cx="320194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13660" y="3497998"/>
            <a:ext cx="2473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manifestazioni folkloristiche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876260" y="2342162"/>
            <a:ext cx="2473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enogastronomia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831724" y="4696320"/>
            <a:ext cx="224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artigianato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1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1"/>
          <p:cNvSpPr txBox="1">
            <a:spLocks noGrp="1"/>
          </p:cNvSpPr>
          <p:nvPr>
            <p:ph type="title"/>
          </p:nvPr>
        </p:nvSpPr>
        <p:spPr>
          <a:xfrm>
            <a:off x="54981" y="130201"/>
            <a:ext cx="702469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 ora tocca a te</a:t>
            </a:r>
            <a:endParaRPr dirty="0"/>
          </a:p>
        </p:txBody>
      </p:sp>
      <p:sp>
        <p:nvSpPr>
          <p:cNvPr id="422" name="Google Shape;422;p41"/>
          <p:cNvSpPr txBox="1">
            <a:spLocks noGrp="1"/>
          </p:cNvSpPr>
          <p:nvPr>
            <p:ph type="subTitle" idx="1"/>
          </p:nvPr>
        </p:nvSpPr>
        <p:spPr>
          <a:xfrm>
            <a:off x="155643" y="972001"/>
            <a:ext cx="5230745" cy="10068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Incolla la scheda sul quaderno e, con l’aiuto delle diapositive, riassumi quello che hai letto.</a:t>
            </a:r>
            <a:endParaRPr sz="1800" dirty="0"/>
          </a:p>
        </p:txBody>
      </p:sp>
      <p:pic>
        <p:nvPicPr>
          <p:cNvPr id="424" name="Google Shape;42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3929" y="607044"/>
            <a:ext cx="837552" cy="1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0731" y="4514859"/>
            <a:ext cx="567600" cy="56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761196" y="337369"/>
            <a:ext cx="3208020" cy="4047490"/>
          </a:xfrm>
          <a:prstGeom prst="rect">
            <a:avLst/>
          </a:prstGeom>
        </p:spPr>
      </p:pic>
      <p:pic>
        <p:nvPicPr>
          <p:cNvPr id="423" name="Google Shape;42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48331" y="3977636"/>
            <a:ext cx="790600" cy="1074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48;p50"/>
          <p:cNvSpPr txBox="1">
            <a:spLocks noGrp="1"/>
          </p:cNvSpPr>
          <p:nvPr>
            <p:ph type="title"/>
          </p:nvPr>
        </p:nvSpPr>
        <p:spPr>
          <a:xfrm>
            <a:off x="585787" y="2455662"/>
            <a:ext cx="5105694" cy="1450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Buono studio!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0" build="p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4"/>
          <p:cNvSpPr txBox="1">
            <a:spLocks noGrp="1"/>
          </p:cNvSpPr>
          <p:nvPr>
            <p:ph type="title"/>
          </p:nvPr>
        </p:nvSpPr>
        <p:spPr>
          <a:xfrm>
            <a:off x="415636" y="-33873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Cosa sono e dove</a:t>
            </a:r>
            <a:endParaRPr dirty="0"/>
          </a:p>
        </p:txBody>
      </p:sp>
      <p:sp>
        <p:nvSpPr>
          <p:cNvPr id="448" name="Google Shape;448;p44"/>
          <p:cNvSpPr txBox="1">
            <a:spLocks noGrp="1"/>
          </p:cNvSpPr>
          <p:nvPr>
            <p:ph type="subTitle" idx="1"/>
          </p:nvPr>
        </p:nvSpPr>
        <p:spPr>
          <a:xfrm>
            <a:off x="301314" y="589775"/>
            <a:ext cx="4912758" cy="1828723"/>
          </a:xfrm>
          <a:prstGeom prst="rect">
            <a:avLst/>
          </a:prstGeom>
          <a:solidFill>
            <a:srgbClr val="F9F1F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it-IT" sz="2000" dirty="0" smtClean="0"/>
              <a:t>Gli Appennini sono una </a:t>
            </a:r>
            <a:r>
              <a:rPr lang="it-IT" sz="2000" b="1" dirty="0" smtClean="0"/>
              <a:t>catena montuosa </a:t>
            </a:r>
            <a:r>
              <a:rPr lang="it-IT" sz="2000" dirty="0" smtClean="0"/>
              <a:t>che attraversa la penisola italiana da Nord-Ovest a Sud, con una </a:t>
            </a:r>
            <a:r>
              <a:rPr lang="it-IT" sz="2000" dirty="0"/>
              <a:t>lunghezza di </a:t>
            </a:r>
            <a:r>
              <a:rPr lang="it-IT" sz="2000" dirty="0" smtClean="0"/>
              <a:t>1</a:t>
            </a:r>
            <a:r>
              <a:rPr lang="it-IT" sz="2000" baseline="30000" dirty="0" smtClean="0"/>
              <a:t>.</a:t>
            </a:r>
            <a:r>
              <a:rPr lang="it-IT" sz="2000" dirty="0" smtClean="0"/>
              <a:t>350 km; per questo vengono chiamati «la spina dorsale d’Italia».</a:t>
            </a:r>
          </a:p>
        </p:txBody>
      </p:sp>
      <p:pic>
        <p:nvPicPr>
          <p:cNvPr id="449" name="Google Shape;4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03" y="3276601"/>
            <a:ext cx="1004738" cy="1716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073" y="0"/>
            <a:ext cx="3929927" cy="5170037"/>
          </a:xfrm>
          <a:prstGeom prst="rect">
            <a:avLst/>
          </a:prstGeom>
        </p:spPr>
      </p:pic>
      <p:pic>
        <p:nvPicPr>
          <p:cNvPr id="450" name="Google Shape;45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164725" flipH="1">
            <a:off x="7975313" y="226979"/>
            <a:ext cx="700842" cy="5507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48;p44"/>
          <p:cNvSpPr txBox="1">
            <a:spLocks/>
          </p:cNvSpPr>
          <p:nvPr/>
        </p:nvSpPr>
        <p:spPr>
          <a:xfrm>
            <a:off x="1281545" y="3335609"/>
            <a:ext cx="3932528" cy="858905"/>
          </a:xfrm>
          <a:prstGeom prst="rect">
            <a:avLst/>
          </a:prstGeom>
          <a:solidFill>
            <a:srgbClr val="F9F1F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Nunito Light"/>
              <a:buNone/>
            </a:pPr>
            <a:r>
              <a:rPr lang="it-IT" sz="2000" dirty="0" smtClean="0"/>
              <a:t>Si dividono in </a:t>
            </a:r>
          </a:p>
          <a:p>
            <a:pPr marL="342900" indent="-342900">
              <a:buClr>
                <a:schemeClr val="dk1"/>
              </a:buClr>
              <a:buSzPts val="1100"/>
            </a:pPr>
            <a:r>
              <a:rPr lang="it-IT" sz="2000" dirty="0" smtClean="0"/>
              <a:t>Appennino settentrionale</a:t>
            </a:r>
          </a:p>
        </p:txBody>
      </p:sp>
      <p:sp>
        <p:nvSpPr>
          <p:cNvPr id="9" name="Google Shape;448;p44"/>
          <p:cNvSpPr txBox="1">
            <a:spLocks/>
          </p:cNvSpPr>
          <p:nvPr/>
        </p:nvSpPr>
        <p:spPr>
          <a:xfrm>
            <a:off x="1281544" y="4083756"/>
            <a:ext cx="3932528" cy="768850"/>
          </a:xfrm>
          <a:prstGeom prst="rect">
            <a:avLst/>
          </a:prstGeom>
          <a:solidFill>
            <a:srgbClr val="F9F1F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342900" indent="-342900">
              <a:buClr>
                <a:schemeClr val="dk1"/>
              </a:buClr>
              <a:buSzPts val="1100"/>
            </a:pPr>
            <a:r>
              <a:rPr lang="it-IT" sz="2000" dirty="0" smtClean="0"/>
              <a:t>Appennino centrale</a:t>
            </a:r>
          </a:p>
        </p:txBody>
      </p:sp>
      <p:sp>
        <p:nvSpPr>
          <p:cNvPr id="10" name="Google Shape;448;p44"/>
          <p:cNvSpPr txBox="1">
            <a:spLocks/>
          </p:cNvSpPr>
          <p:nvPr/>
        </p:nvSpPr>
        <p:spPr>
          <a:xfrm>
            <a:off x="1281543" y="4535175"/>
            <a:ext cx="3932529" cy="634862"/>
          </a:xfrm>
          <a:prstGeom prst="rect">
            <a:avLst/>
          </a:prstGeom>
          <a:solidFill>
            <a:srgbClr val="F9F1F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342900" indent="-342900">
              <a:buClr>
                <a:schemeClr val="dk1"/>
              </a:buClr>
              <a:buSzPts val="1100"/>
            </a:pPr>
            <a:r>
              <a:rPr lang="it-IT" sz="2000" dirty="0" smtClean="0"/>
              <a:t>Appennino meridionale</a:t>
            </a:r>
          </a:p>
        </p:txBody>
      </p:sp>
      <p:sp>
        <p:nvSpPr>
          <p:cNvPr id="3" name="Ovale 2"/>
          <p:cNvSpPr/>
          <p:nvPr/>
        </p:nvSpPr>
        <p:spPr>
          <a:xfrm rot="1213458">
            <a:off x="5777404" y="991559"/>
            <a:ext cx="1785310" cy="84946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 rot="2456943">
            <a:off x="6898888" y="1937318"/>
            <a:ext cx="1156801" cy="84946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 rot="4861578">
            <a:off x="7069960" y="3046484"/>
            <a:ext cx="1967530" cy="146035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Google Shape;448;p44"/>
          <p:cNvSpPr txBox="1">
            <a:spLocks/>
          </p:cNvSpPr>
          <p:nvPr/>
        </p:nvSpPr>
        <p:spPr>
          <a:xfrm>
            <a:off x="248198" y="2189057"/>
            <a:ext cx="4965874" cy="770114"/>
          </a:xfrm>
          <a:prstGeom prst="rect">
            <a:avLst/>
          </a:prstGeom>
          <a:solidFill>
            <a:srgbClr val="F9F1F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Nunito Light"/>
              <a:buNone/>
            </a:pPr>
            <a:r>
              <a:rPr lang="it-IT" sz="2000" dirty="0" smtClean="0"/>
              <a:t>Iniziano con il Colle di Cadibona in Liguria e terminano in Sicilia.</a:t>
            </a:r>
          </a:p>
        </p:txBody>
      </p:sp>
      <p:cxnSp>
        <p:nvCxnSpPr>
          <p:cNvPr id="5" name="Connettore 2 4"/>
          <p:cNvCxnSpPr/>
          <p:nvPr/>
        </p:nvCxnSpPr>
        <p:spPr>
          <a:xfrm>
            <a:off x="5685610" y="879488"/>
            <a:ext cx="112517" cy="3189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7598249" y="4102821"/>
            <a:ext cx="112517" cy="3189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97531E-6 L -0.25747 0.1037 L -0.26424 0.12901 L -0.24011 0.18179 L -0.19914 0.22068 L -0.13021 0.28549 L -0.10608 0.22346 L -0.16737 0.15216 L -0.21129 0.19784 L -0.16129 0.30555 L -0.11059 0.30555 L -0.03941 0.40247 L -0.04098 0.47006 L -0.10452 0.44691 L -0.13021 0.3716 L -0.07952 0.30278 L -0.01598 0.43611 L -0.03716 0.49413 L -0.02119 0.58457 L 0.00381 0.67346 L -0.00678 0.74599 L 0.02656 0.74475 L 0.03263 0.61821 L 0.00156 0.52099 L -0.04011 0.51451 L -0.04705 0.65185 L -0.02344 0.77315 L -0.05382 0.82963 L -0.08629 0.89012 L -0.10226 0.91697 " pathEditMode="relative" ptsTypes="AAAAAAAAAAAAAAAAAAAAAAAAAAAAAA">
                                      <p:cBhvr>
                                        <p:cTn id="10" dur="7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uiExpand="1" build="p"/>
      <p:bldP spid="8" grpId="0" animBg="1"/>
      <p:bldP spid="9" grpId="0" animBg="1"/>
      <p:bldP spid="10" grpId="0" animBg="1"/>
      <p:bldP spid="3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"/>
          <p:cNvSpPr txBox="1">
            <a:spLocks noGrp="1"/>
          </p:cNvSpPr>
          <p:nvPr>
            <p:ph type="subTitle" idx="1"/>
          </p:nvPr>
        </p:nvSpPr>
        <p:spPr>
          <a:xfrm>
            <a:off x="0" y="-34874"/>
            <a:ext cx="4912758" cy="1392187"/>
          </a:xfrm>
          <a:prstGeom prst="rect">
            <a:avLst/>
          </a:prstGeom>
          <a:solidFill>
            <a:srgbClr val="F9F1F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it-IT" sz="2000" dirty="0" smtClean="0"/>
              <a:t>A seconda delle regioni che attraversano abbiamo: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it-IT" sz="2000" dirty="0" smtClean="0"/>
              <a:t>Appennino Ligure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it-IT" sz="2000" dirty="0" smtClean="0"/>
              <a:t>Appennino Tosco-Emiliano</a:t>
            </a:r>
          </a:p>
        </p:txBody>
      </p:sp>
      <p:pic>
        <p:nvPicPr>
          <p:cNvPr id="449" name="Google Shape;4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03" y="3276601"/>
            <a:ext cx="1004738" cy="1716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073" y="0"/>
            <a:ext cx="3929927" cy="5170037"/>
          </a:xfrm>
          <a:prstGeom prst="rect">
            <a:avLst/>
          </a:prstGeom>
        </p:spPr>
      </p:pic>
      <p:sp>
        <p:nvSpPr>
          <p:cNvPr id="8" name="Google Shape;448;p44"/>
          <p:cNvSpPr txBox="1">
            <a:spLocks/>
          </p:cNvSpPr>
          <p:nvPr/>
        </p:nvSpPr>
        <p:spPr>
          <a:xfrm>
            <a:off x="1521793" y="2494998"/>
            <a:ext cx="3692277" cy="1776965"/>
          </a:xfrm>
          <a:prstGeom prst="rect">
            <a:avLst/>
          </a:prstGeom>
          <a:solidFill>
            <a:srgbClr val="F9F1F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Nunito Light"/>
              <a:buNone/>
            </a:pPr>
            <a:r>
              <a:rPr lang="it-IT" sz="2000" dirty="0" smtClean="0"/>
              <a:t>Appennino Sannita</a:t>
            </a:r>
          </a:p>
          <a:p>
            <a:pPr marL="0" indent="0">
              <a:buClr>
                <a:schemeClr val="dk1"/>
              </a:buClr>
              <a:buSzPts val="1100"/>
              <a:buFont typeface="Nunito Light"/>
              <a:buNone/>
            </a:pPr>
            <a:r>
              <a:rPr lang="it-IT" sz="2000" dirty="0" smtClean="0"/>
              <a:t>Appennino Lucano</a:t>
            </a:r>
          </a:p>
          <a:p>
            <a:pPr marL="0" indent="0">
              <a:buClr>
                <a:schemeClr val="dk1"/>
              </a:buClr>
              <a:buSzPts val="1100"/>
              <a:buFont typeface="Nunito Light"/>
              <a:buNone/>
            </a:pPr>
            <a:r>
              <a:rPr lang="it-IT" sz="2000" dirty="0" smtClean="0"/>
              <a:t>Appennino Campano</a:t>
            </a:r>
          </a:p>
          <a:p>
            <a:pPr marL="0" indent="0">
              <a:buClr>
                <a:schemeClr val="dk1"/>
              </a:buClr>
              <a:buSzPts val="1100"/>
              <a:buFont typeface="Nunito Light"/>
              <a:buNone/>
            </a:pPr>
            <a:r>
              <a:rPr lang="it-IT" sz="2000" dirty="0" smtClean="0"/>
              <a:t>Appennino Calabro</a:t>
            </a:r>
          </a:p>
          <a:p>
            <a:pPr marL="0" indent="0">
              <a:buClr>
                <a:schemeClr val="dk1"/>
              </a:buClr>
              <a:buSzPts val="1100"/>
              <a:buFont typeface="Nunito Light"/>
              <a:buNone/>
            </a:pPr>
            <a:r>
              <a:rPr lang="it-IT" sz="2000" dirty="0" smtClean="0"/>
              <a:t>Appennino Siculo</a:t>
            </a:r>
          </a:p>
        </p:txBody>
      </p:sp>
      <p:sp>
        <p:nvSpPr>
          <p:cNvPr id="3" name="Ovale 2"/>
          <p:cNvSpPr/>
          <p:nvPr/>
        </p:nvSpPr>
        <p:spPr>
          <a:xfrm rot="1213458">
            <a:off x="5777404" y="991559"/>
            <a:ext cx="1785310" cy="84946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 rot="2456943">
            <a:off x="6894931" y="1980627"/>
            <a:ext cx="1264538" cy="84946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 rot="5019318">
            <a:off x="7118376" y="3082883"/>
            <a:ext cx="1904920" cy="149680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Google Shape;448;p44"/>
          <p:cNvSpPr txBox="1">
            <a:spLocks/>
          </p:cNvSpPr>
          <p:nvPr/>
        </p:nvSpPr>
        <p:spPr>
          <a:xfrm>
            <a:off x="0" y="1416292"/>
            <a:ext cx="4965874" cy="1019727"/>
          </a:xfrm>
          <a:prstGeom prst="rect">
            <a:avLst/>
          </a:prstGeom>
          <a:solidFill>
            <a:srgbClr val="F9F1F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Nunito Light"/>
              <a:buNone/>
            </a:pPr>
            <a:r>
              <a:rPr lang="it-IT" sz="2000" dirty="0" smtClean="0"/>
              <a:t>Appennino Umbro-Marchigiano</a:t>
            </a:r>
          </a:p>
          <a:p>
            <a:pPr marL="0" indent="0">
              <a:buClr>
                <a:schemeClr val="dk1"/>
              </a:buClr>
              <a:buSzPts val="1100"/>
              <a:buFont typeface="Nunito Light"/>
              <a:buNone/>
            </a:pPr>
            <a:r>
              <a:rPr lang="it-IT" sz="2000" dirty="0" smtClean="0"/>
              <a:t>Appennino Abruzzese</a:t>
            </a:r>
          </a:p>
        </p:txBody>
      </p:sp>
    </p:spTree>
    <p:extLst>
      <p:ext uri="{BB962C8B-B14F-4D97-AF65-F5344CB8AC3E}">
        <p14:creationId xmlns:p14="http://schemas.microsoft.com/office/powerpoint/2010/main" val="32290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/>
      <p:bldP spid="8" grpId="0" animBg="1"/>
      <p:bldP spid="3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05" y="3635780"/>
            <a:ext cx="1248768" cy="1507719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2"/>
          <p:cNvSpPr txBox="1">
            <a:spLocks noGrp="1"/>
          </p:cNvSpPr>
          <p:nvPr>
            <p:ph type="title"/>
          </p:nvPr>
        </p:nvSpPr>
        <p:spPr>
          <a:xfrm>
            <a:off x="1130144" y="-22388"/>
            <a:ext cx="4872900" cy="6248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Tipologia di rocce</a:t>
            </a:r>
            <a:endParaRPr sz="2800" dirty="0"/>
          </a:p>
        </p:txBody>
      </p:sp>
      <p:sp>
        <p:nvSpPr>
          <p:cNvPr id="432" name="Google Shape;432;p42"/>
          <p:cNvSpPr txBox="1">
            <a:spLocks noGrp="1"/>
          </p:cNvSpPr>
          <p:nvPr>
            <p:ph type="subTitle" idx="1"/>
          </p:nvPr>
        </p:nvSpPr>
        <p:spPr>
          <a:xfrm>
            <a:off x="1364673" y="510928"/>
            <a:ext cx="4872900" cy="524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Vi </a:t>
            </a:r>
            <a:r>
              <a:rPr lang="en" sz="2000" smtClean="0"/>
              <a:t>si </a:t>
            </a:r>
            <a:r>
              <a:rPr lang="en" sz="2000" smtClean="0"/>
              <a:t>trovano </a:t>
            </a:r>
            <a:r>
              <a:rPr lang="en" sz="2000" dirty="0" smtClean="0"/>
              <a:t>due tipi di rocce:</a:t>
            </a:r>
            <a:endParaRPr sz="2000" dirty="0"/>
          </a:p>
        </p:txBody>
      </p:sp>
      <p:pic>
        <p:nvPicPr>
          <p:cNvPr id="435" name="Google Shape;4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926" y="-22388"/>
            <a:ext cx="3526074" cy="12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renaria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73" y="1661081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ologia - Appennino Romagno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36" y="1627953"/>
            <a:ext cx="2677102" cy="200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432;p42"/>
          <p:cNvSpPr txBox="1">
            <a:spLocks/>
          </p:cNvSpPr>
          <p:nvPr/>
        </p:nvSpPr>
        <p:spPr>
          <a:xfrm>
            <a:off x="1316182" y="1120515"/>
            <a:ext cx="2748491" cy="524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 algn="l"/>
            <a:r>
              <a:rPr lang="it-IT" sz="2000" b="1" dirty="0" smtClean="0"/>
              <a:t>arenarie</a:t>
            </a:r>
            <a:endParaRPr lang="it-IT" sz="2000" b="1" dirty="0"/>
          </a:p>
        </p:txBody>
      </p:sp>
      <p:sp>
        <p:nvSpPr>
          <p:cNvPr id="13" name="Google Shape;432;p42"/>
          <p:cNvSpPr txBox="1">
            <a:spLocks/>
          </p:cNvSpPr>
          <p:nvPr/>
        </p:nvSpPr>
        <p:spPr>
          <a:xfrm>
            <a:off x="5221047" y="1196587"/>
            <a:ext cx="2748491" cy="524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 algn="l"/>
            <a:r>
              <a:rPr lang="it-IT" sz="2000" b="1" dirty="0" smtClean="0"/>
              <a:t>argille</a:t>
            </a:r>
            <a:endParaRPr lang="it-IT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 build="p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05" y="3635780"/>
            <a:ext cx="1248768" cy="150771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2"/>
          <p:cNvSpPr txBox="1">
            <a:spLocks noGrp="1"/>
          </p:cNvSpPr>
          <p:nvPr>
            <p:ph type="subTitle" idx="1"/>
          </p:nvPr>
        </p:nvSpPr>
        <p:spPr>
          <a:xfrm>
            <a:off x="1545092" y="709806"/>
            <a:ext cx="5611091" cy="524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Le montagne degli Appennini hanno vette più arrotondate perché le loro rocce sono più facili da erodere.</a:t>
            </a:r>
            <a:endParaRPr sz="2000" dirty="0"/>
          </a:p>
        </p:txBody>
      </p:sp>
      <p:pic>
        <p:nvPicPr>
          <p:cNvPr id="435" name="Google Shape;4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200" y="-22388"/>
            <a:ext cx="2590800" cy="96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L'Appennino bolognese, uno spettacolo della natu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12" y="1806174"/>
            <a:ext cx="568167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20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05" y="3635780"/>
            <a:ext cx="1248768" cy="150771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2"/>
          <p:cNvSpPr txBox="1">
            <a:spLocks noGrp="1"/>
          </p:cNvSpPr>
          <p:nvPr>
            <p:ph type="subTitle" idx="1"/>
          </p:nvPr>
        </p:nvSpPr>
        <p:spPr>
          <a:xfrm>
            <a:off x="1545092" y="588818"/>
            <a:ext cx="5611091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I fianchi delle montagne hanno spesso dei </a:t>
            </a:r>
            <a:r>
              <a:rPr lang="en" sz="2000" b="1" dirty="0" smtClean="0"/>
              <a:t>calanchi</a:t>
            </a:r>
            <a:r>
              <a:rPr lang="en" sz="2000" dirty="0" smtClean="0"/>
              <a:t>, cioè dei solchi prodotti dallo scorrere delle acque su rocce friabili.</a:t>
            </a:r>
            <a:endParaRPr sz="2000" dirty="0"/>
          </a:p>
        </p:txBody>
      </p:sp>
      <p:pic>
        <p:nvPicPr>
          <p:cNvPr id="435" name="Google Shape;4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2472" y="-22388"/>
            <a:ext cx="2521527" cy="85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iluoghidelsilenz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557" y="1821873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6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83" y="1670181"/>
            <a:ext cx="4239217" cy="3048425"/>
          </a:xfrm>
          <a:prstGeom prst="rect">
            <a:avLst/>
          </a:prstGeom>
        </p:spPr>
      </p:pic>
      <p:sp>
        <p:nvSpPr>
          <p:cNvPr id="448" name="Google Shape;448;p44"/>
          <p:cNvSpPr txBox="1">
            <a:spLocks noGrp="1"/>
          </p:cNvSpPr>
          <p:nvPr>
            <p:ph type="subTitle" idx="1"/>
          </p:nvPr>
        </p:nvSpPr>
        <p:spPr>
          <a:xfrm>
            <a:off x="0" y="-34873"/>
            <a:ext cx="4912758" cy="1135012"/>
          </a:xfrm>
          <a:prstGeom prst="rect">
            <a:avLst/>
          </a:prstGeom>
          <a:solidFill>
            <a:srgbClr val="F9F1F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it-IT" sz="2000" dirty="0" smtClean="0"/>
              <a:t>La vetta più alta è il </a:t>
            </a:r>
            <a:r>
              <a:rPr lang="it-IT" sz="2000" b="1" dirty="0" smtClean="0"/>
              <a:t>Corno Grande </a:t>
            </a:r>
            <a:r>
              <a:rPr lang="it-IT" sz="2000" dirty="0" smtClean="0"/>
              <a:t>(2</a:t>
            </a:r>
            <a:r>
              <a:rPr lang="it-IT" sz="2000" baseline="30000" dirty="0" smtClean="0"/>
              <a:t>.</a:t>
            </a:r>
            <a:r>
              <a:rPr lang="it-IT" sz="2000" dirty="0" smtClean="0"/>
              <a:t>912 m) nel Massiccio del Gran Sasso, in Abruzzo.</a:t>
            </a:r>
          </a:p>
        </p:txBody>
      </p:sp>
      <p:pic>
        <p:nvPicPr>
          <p:cNvPr id="449" name="Google Shape;44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603" y="3276601"/>
            <a:ext cx="1004738" cy="171690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48;p44"/>
          <p:cNvSpPr txBox="1">
            <a:spLocks/>
          </p:cNvSpPr>
          <p:nvPr/>
        </p:nvSpPr>
        <p:spPr>
          <a:xfrm>
            <a:off x="0" y="1493044"/>
            <a:ext cx="4050506" cy="1457325"/>
          </a:xfrm>
          <a:prstGeom prst="rect">
            <a:avLst/>
          </a:prstGeom>
          <a:solidFill>
            <a:srgbClr val="F9F1F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Nunito Light"/>
              <a:buNone/>
            </a:pPr>
            <a:r>
              <a:rPr lang="it-IT" sz="2000" dirty="0" smtClean="0"/>
              <a:t>La seconda vetta per altezza è il </a:t>
            </a:r>
            <a:r>
              <a:rPr lang="it-IT" sz="2000" b="1" dirty="0" smtClean="0"/>
              <a:t>Monte Amaro </a:t>
            </a:r>
            <a:r>
              <a:rPr lang="it-IT" sz="2000" dirty="0" smtClean="0"/>
              <a:t>(2</a:t>
            </a:r>
            <a:r>
              <a:rPr lang="it-IT" sz="2000" baseline="30000" dirty="0" smtClean="0"/>
              <a:t>.</a:t>
            </a:r>
            <a:r>
              <a:rPr lang="it-IT" sz="2000" dirty="0" smtClean="0"/>
              <a:t>793 m) che appartiene al Massiccio della Maiella, sempre in Abruzzo.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6136481" y="2807494"/>
            <a:ext cx="614363" cy="25003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6581774" y="3276601"/>
            <a:ext cx="614363" cy="25003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3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"/>
          <p:cNvSpPr txBox="1">
            <a:spLocks noGrp="1"/>
          </p:cNvSpPr>
          <p:nvPr>
            <p:ph type="title"/>
          </p:nvPr>
        </p:nvSpPr>
        <p:spPr>
          <a:xfrm>
            <a:off x="1936950" y="0"/>
            <a:ext cx="5270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Flora…</a:t>
            </a:r>
            <a:endParaRPr dirty="0"/>
          </a:p>
        </p:txBody>
      </p:sp>
      <p:sp>
        <p:nvSpPr>
          <p:cNvPr id="539" name="Google Shape;539;p49"/>
          <p:cNvSpPr txBox="1">
            <a:spLocks noGrp="1"/>
          </p:cNvSpPr>
          <p:nvPr>
            <p:ph type="subTitle" idx="1"/>
          </p:nvPr>
        </p:nvSpPr>
        <p:spPr>
          <a:xfrm>
            <a:off x="244803" y="841799"/>
            <a:ext cx="3456218" cy="729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La vegetazione e le specie animali degli Appennini sono molto varie.</a:t>
            </a:r>
            <a:endParaRPr sz="1800" dirty="0"/>
          </a:p>
        </p:txBody>
      </p:sp>
      <p:pic>
        <p:nvPicPr>
          <p:cNvPr id="540" name="Google Shape;54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1329">
            <a:off x="7255863" y="-256880"/>
            <a:ext cx="1709950" cy="11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">
            <a:off x="4442509" y="3683975"/>
            <a:ext cx="259000" cy="54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429" y="841799"/>
            <a:ext cx="5621574" cy="4351707"/>
          </a:xfrm>
          <a:prstGeom prst="rect">
            <a:avLst/>
          </a:prstGeom>
        </p:spPr>
      </p:pic>
      <p:sp>
        <p:nvSpPr>
          <p:cNvPr id="12" name="Google Shape;539;p49"/>
          <p:cNvSpPr txBox="1">
            <a:spLocks/>
          </p:cNvSpPr>
          <p:nvPr/>
        </p:nvSpPr>
        <p:spPr>
          <a:xfrm>
            <a:off x="382915" y="4130305"/>
            <a:ext cx="3139513" cy="1013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 algn="l"/>
            <a:r>
              <a:rPr lang="it-IT" sz="1800" dirty="0" smtClean="0"/>
              <a:t>Piante della macchia mediterranea: leccio, tiglio, oleandro, rosmarino, mirto.</a:t>
            </a:r>
            <a:endParaRPr lang="it-IT" sz="1800" dirty="0"/>
          </a:p>
        </p:txBody>
      </p:sp>
      <p:sp>
        <p:nvSpPr>
          <p:cNvPr id="13" name="Google Shape;539;p49"/>
          <p:cNvSpPr txBox="1">
            <a:spLocks/>
          </p:cNvSpPr>
          <p:nvPr/>
        </p:nvSpPr>
        <p:spPr>
          <a:xfrm>
            <a:off x="382916" y="3166920"/>
            <a:ext cx="3139514" cy="596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 algn="l"/>
            <a:r>
              <a:rPr lang="it-IT" sz="1800" dirty="0" smtClean="0"/>
              <a:t>Querce, castagni, faggi.</a:t>
            </a:r>
            <a:endParaRPr lang="it-IT" sz="1800" dirty="0"/>
          </a:p>
        </p:txBody>
      </p:sp>
      <p:sp>
        <p:nvSpPr>
          <p:cNvPr id="14" name="Google Shape;539;p49"/>
          <p:cNvSpPr txBox="1">
            <a:spLocks/>
          </p:cNvSpPr>
          <p:nvPr/>
        </p:nvSpPr>
        <p:spPr>
          <a:xfrm>
            <a:off x="382914" y="1571624"/>
            <a:ext cx="3139515" cy="77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 algn="l"/>
            <a:r>
              <a:rPr lang="it-IT" sz="1800" dirty="0" smtClean="0"/>
              <a:t>Abeti, larici, pini alternati a praterie.</a:t>
            </a:r>
            <a:endParaRPr lang="it-IT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 build="p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"/>
          <p:cNvSpPr txBox="1">
            <a:spLocks noGrp="1"/>
          </p:cNvSpPr>
          <p:nvPr>
            <p:ph type="title"/>
          </p:nvPr>
        </p:nvSpPr>
        <p:spPr>
          <a:xfrm>
            <a:off x="1936950" y="0"/>
            <a:ext cx="5270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…e fauna</a:t>
            </a:r>
            <a:endParaRPr dirty="0"/>
          </a:p>
        </p:txBody>
      </p:sp>
      <p:sp>
        <p:nvSpPr>
          <p:cNvPr id="539" name="Google Shape;539;p49"/>
          <p:cNvSpPr txBox="1">
            <a:spLocks noGrp="1"/>
          </p:cNvSpPr>
          <p:nvPr>
            <p:ph type="subTitle" idx="1"/>
          </p:nvPr>
        </p:nvSpPr>
        <p:spPr>
          <a:xfrm>
            <a:off x="209084" y="696584"/>
            <a:ext cx="8234179" cy="729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Nei boschi vivono…</a:t>
            </a:r>
            <a:endParaRPr sz="1800" dirty="0"/>
          </a:p>
        </p:txBody>
      </p:sp>
      <p:pic>
        <p:nvPicPr>
          <p:cNvPr id="540" name="Google Shape;54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1329">
            <a:off x="7385238" y="-273961"/>
            <a:ext cx="1709950" cy="11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">
            <a:off x="4442509" y="3683975"/>
            <a:ext cx="259000" cy="54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39;p49"/>
          <p:cNvSpPr txBox="1">
            <a:spLocks/>
          </p:cNvSpPr>
          <p:nvPr/>
        </p:nvSpPr>
        <p:spPr>
          <a:xfrm>
            <a:off x="209083" y="1061496"/>
            <a:ext cx="8877767" cy="77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6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 algn="l"/>
            <a:r>
              <a:rPr lang="it-IT" sz="1800" dirty="0" smtClean="0"/>
              <a:t>cinghiali, lepri, tassi, donnole, lupi, volpi.</a:t>
            </a:r>
            <a:endParaRPr lang="it-IT" sz="1800" dirty="0"/>
          </a:p>
        </p:txBody>
      </p:sp>
      <p:pic>
        <p:nvPicPr>
          <p:cNvPr id="1026" name="Picture 2" descr="Animali del bosco: Il cinghiale - FocusJunior.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82" y="1544719"/>
            <a:ext cx="2161270" cy="14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pus europaeus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16" y="1545819"/>
            <a:ext cx="1677712" cy="144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 Tasso comune o Tasso europeo (nome scientifico Meles meles) è un  mammifero della famiglia Mustelidae ed è specie protetta - Natura - 7giorn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93" y="1566625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 Donnola vive nelle cavità del terreno o dei tronchi degli alberi, nel  Sud Est Milano non viene più avvistata da tempo|Gallery| - Natura - 7giorn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62" y="1566625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upo | Animali in via di estinzione e specie a rischio | WWF Ital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28" y="3380437"/>
            <a:ext cx="25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nimalia. La volpe rossa, una vicina di casa elegante e selvatica - la  Repubblic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09" y="3380437"/>
            <a:ext cx="255621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75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 build="p"/>
      <p:bldP spid="14" grpId="0" animBg="1"/>
    </p:bldLst>
  </p:timing>
</p:sld>
</file>

<file path=ppt/theme/theme1.xml><?xml version="1.0" encoding="utf-8"?>
<a:theme xmlns:a="http://schemas.openxmlformats.org/drawingml/2006/main" name="Science Subject for Middle School: Terrestrial Globe by Slidesgo">
  <a:themeElements>
    <a:clrScheme name="Simple Light">
      <a:dk1>
        <a:srgbClr val="457260"/>
      </a:dk1>
      <a:lt1>
        <a:srgbClr val="F3E4E5"/>
      </a:lt1>
      <a:dk2>
        <a:srgbClr val="B6472B"/>
      </a:dk2>
      <a:lt2>
        <a:srgbClr val="76D6E2"/>
      </a:lt2>
      <a:accent1>
        <a:srgbClr val="000000"/>
      </a:accent1>
      <a:accent2>
        <a:srgbClr val="E22B3F"/>
      </a:accent2>
      <a:accent3>
        <a:srgbClr val="F09E3A"/>
      </a:accent3>
      <a:accent4>
        <a:srgbClr val="5A9B81"/>
      </a:accent4>
      <a:accent5>
        <a:srgbClr val="EF5E6B"/>
      </a:accent5>
      <a:accent6>
        <a:srgbClr val="3FBED1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356</Words>
  <Application>Microsoft Office PowerPoint</Application>
  <PresentationFormat>Presentazione su schermo (16:9)</PresentationFormat>
  <Paragraphs>51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Fredoka One</vt:lpstr>
      <vt:lpstr>Assistant Medium</vt:lpstr>
      <vt:lpstr>Bebas Neue</vt:lpstr>
      <vt:lpstr>Nunito Light</vt:lpstr>
      <vt:lpstr>Arial</vt:lpstr>
      <vt:lpstr>Science Subject for Middle School: Terrestrial Globe by Slidesgo</vt:lpstr>
      <vt:lpstr>L’ambiente di montagna: Gli Appennini</vt:lpstr>
      <vt:lpstr>Cosa sono e dove</vt:lpstr>
      <vt:lpstr>Presentazione standard di PowerPoint</vt:lpstr>
      <vt:lpstr>Tipologia di rocce</vt:lpstr>
      <vt:lpstr>Presentazione standard di PowerPoint</vt:lpstr>
      <vt:lpstr>Presentazione standard di PowerPoint</vt:lpstr>
      <vt:lpstr>Presentazione standard di PowerPoint</vt:lpstr>
      <vt:lpstr>Flora…</vt:lpstr>
      <vt:lpstr>…e fauna</vt:lpstr>
      <vt:lpstr>…e fauna</vt:lpstr>
      <vt:lpstr>Le attività sugli Appennini</vt:lpstr>
      <vt:lpstr>Le attività</vt:lpstr>
      <vt:lpstr>Le attività</vt:lpstr>
      <vt:lpstr>E ora tocca a te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Subject for Middle School: Terrestrial Globe </dc:title>
  <dc:creator>Silvia Di Castro</dc:creator>
  <cp:lastModifiedBy>Account Microsoft</cp:lastModifiedBy>
  <cp:revision>19</cp:revision>
  <dcterms:modified xsi:type="dcterms:W3CDTF">2024-05-13T11:02:40Z</dcterms:modified>
</cp:coreProperties>
</file>