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AB2"/>
    <a:srgbClr val="8AA0B6"/>
    <a:srgbClr val="71A9C5"/>
    <a:srgbClr val="69A8C1"/>
    <a:srgbClr val="99B7D1"/>
    <a:srgbClr val="25839E"/>
    <a:srgbClr val="647B8C"/>
    <a:srgbClr val="74ADC9"/>
    <a:srgbClr val="96BAD5"/>
    <a:srgbClr val="5E7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coordinate geografiche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Un reticolo di Meridiani e Paralleli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30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51" y="1165367"/>
            <a:ext cx="11164267" cy="569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" y="-13065"/>
            <a:ext cx="12191999" cy="1569660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Non tutti i luoghi si trovano proprio all’incrocio del parallelo e del meridiano, perciò si devono usare anche </a:t>
            </a:r>
            <a:r>
              <a:rPr lang="it-IT" sz="2400" b="1" dirty="0" smtClean="0"/>
              <a:t>i sottomultipli del grado che sono il primo </a:t>
            </a:r>
          </a:p>
          <a:p>
            <a:r>
              <a:rPr lang="it-IT" sz="2400" b="1" dirty="0" smtClean="0"/>
              <a:t>(simbolo ’ ) e il secondo (simbolo’’ )</a:t>
            </a:r>
            <a:r>
              <a:rPr lang="it-IT" sz="2400" dirty="0" smtClean="0"/>
              <a:t>. Roma ad esempio si trova a 41° 53’ 57’’ di latitudine Nord e 12° 30’ di longitudine Est. </a:t>
            </a:r>
            <a:endParaRPr lang="it-IT" sz="2400" dirty="0"/>
          </a:p>
        </p:txBody>
      </p:sp>
      <p:sp>
        <p:nvSpPr>
          <p:cNvPr id="4" name="Ovale 3"/>
          <p:cNvSpPr/>
          <p:nvPr/>
        </p:nvSpPr>
        <p:spPr>
          <a:xfrm>
            <a:off x="8814816" y="2807208"/>
            <a:ext cx="274320" cy="274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>
            <a:off x="2057400" y="2651760"/>
            <a:ext cx="521208" cy="58521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5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" y="-13065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Usando Google Earth, prova a trovare e scrivere sul quaderno le coordinate geografiche delle seguenti località italiane ed estere.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Fiuggi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Alatri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Milano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Napoli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Catania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Cagliari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Parigi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Madrid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New York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Brasilia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Sydney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110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" y="-1306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Oltre all’Equatore ci sono altri due paralleli famosi, cha hanno un nome. </a:t>
            </a:r>
          </a:p>
          <a:p>
            <a:r>
              <a:rPr lang="it-IT" sz="2400" dirty="0" smtClean="0"/>
              <a:t>Essi sono il </a:t>
            </a:r>
            <a:r>
              <a:rPr lang="it-IT" sz="2400" b="1" dirty="0" smtClean="0"/>
              <a:t>Tropico del Cancro </a:t>
            </a:r>
            <a:r>
              <a:rPr lang="it-IT" sz="2400" dirty="0" smtClean="0"/>
              <a:t>(a Nord dell’Equatore) e il </a:t>
            </a:r>
            <a:r>
              <a:rPr lang="it-IT" sz="2400" b="1" dirty="0" smtClean="0"/>
              <a:t>Tropico del Capricorno </a:t>
            </a:r>
            <a:r>
              <a:rPr lang="it-IT" sz="2400" dirty="0" smtClean="0"/>
              <a:t>(a Sud dell’Equatore).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" y="1327941"/>
            <a:ext cx="3387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Ricordati di loro e non confonderli perché sono importanti quando studieremo le fasce climatiche!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69" y="924292"/>
            <a:ext cx="5672981" cy="5652353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6213231" y="1465385"/>
            <a:ext cx="0" cy="4783015"/>
          </a:xfrm>
          <a:prstGeom prst="line">
            <a:avLst/>
          </a:prstGeom>
          <a:ln w="38100">
            <a:solidFill>
              <a:srgbClr val="FF0000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830499" y="-13065"/>
            <a:ext cx="736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 ora svolgi le attività indicate nella scheda che ti darà l’insegnante.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5"/>
            <a:ext cx="4830499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125018" y="2334289"/>
            <a:ext cx="4772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Buono studio!</a:t>
            </a:r>
            <a:endParaRPr lang="it-IT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9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03"/>
            <a:ext cx="12192000" cy="614894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02215" y="1471247"/>
            <a:ext cx="1837944" cy="523220"/>
          </a:xfrm>
          <a:prstGeom prst="rect">
            <a:avLst/>
          </a:prstGeom>
          <a:solidFill>
            <a:srgbClr val="71A9C5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Parallelo</a:t>
            </a:r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234246" y="5093677"/>
            <a:ext cx="1957754" cy="523220"/>
          </a:xfrm>
          <a:prstGeom prst="rect">
            <a:avLst/>
          </a:prstGeom>
          <a:solidFill>
            <a:srgbClr val="819AB2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Meridiano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819"/>
            <a:ext cx="12192000" cy="626836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flipV="1">
            <a:off x="2343150" y="3935730"/>
            <a:ext cx="7553325" cy="179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115550" y="2857500"/>
            <a:ext cx="161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Massimo parallelo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-66675"/>
            <a:ext cx="89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 paralleli sono linee orizzontali e parallele tra loro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6700" y="390525"/>
            <a:ext cx="3105150" cy="590550"/>
          </a:xfrm>
          <a:prstGeom prst="rect">
            <a:avLst/>
          </a:prstGeom>
          <a:solidFill>
            <a:srgbClr val="96B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486150" y="1371531"/>
            <a:ext cx="5715000" cy="590550"/>
          </a:xfrm>
          <a:prstGeom prst="rect">
            <a:avLst/>
          </a:prstGeom>
          <a:solidFill>
            <a:srgbClr val="74A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486150" y="5972631"/>
            <a:ext cx="5715000" cy="590550"/>
          </a:xfrm>
          <a:prstGeom prst="rect">
            <a:avLst/>
          </a:prstGeom>
          <a:solidFill>
            <a:srgbClr val="64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9896475" y="3754716"/>
            <a:ext cx="2343150" cy="590550"/>
          </a:xfrm>
          <a:prstGeom prst="rect">
            <a:avLst/>
          </a:prstGeom>
          <a:solidFill>
            <a:srgbClr val="258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1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38"/>
            <a:ext cx="12192000" cy="664123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" y="-13065"/>
            <a:ext cx="12191999" cy="1200329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paralleli sono </a:t>
            </a:r>
            <a:r>
              <a:rPr lang="it-IT" sz="2400" b="1" dirty="0" smtClean="0"/>
              <a:t>180</a:t>
            </a:r>
            <a:r>
              <a:rPr lang="it-IT" sz="2400" dirty="0" smtClean="0"/>
              <a:t>: 90 vanno verso Nord e 90 vanno verso Sud, distanti 1 grado l’uno dall’altro. A mano a mano che si allontanano dall’Equatore </a:t>
            </a:r>
            <a:r>
              <a:rPr lang="it-IT" sz="2400" b="1" dirty="0" smtClean="0"/>
              <a:t>si accorciano, fino a diventare un punto</a:t>
            </a:r>
            <a:r>
              <a:rPr lang="it-IT" sz="2400" dirty="0" smtClean="0"/>
              <a:t> ai poli.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67550" y="817932"/>
            <a:ext cx="5124450" cy="830997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Facciamo una prova usando un filo e il mappamondo.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196328" y="1618488"/>
            <a:ext cx="4995672" cy="5245482"/>
          </a:xfrm>
          <a:prstGeom prst="rect">
            <a:avLst/>
          </a:prstGeom>
          <a:solidFill>
            <a:srgbClr val="69A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6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067550" y="817932"/>
            <a:ext cx="5124450" cy="830997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Facciamo una prova usando un filo di lana e il mappamondo.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2299"/>
            <a:ext cx="12192000" cy="612570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" y="-13065"/>
            <a:ext cx="12191999" cy="1569660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Meridiani sono </a:t>
            </a:r>
            <a:r>
              <a:rPr lang="it-IT" sz="2400" b="1" dirty="0" smtClean="0"/>
              <a:t>360</a:t>
            </a:r>
            <a:r>
              <a:rPr lang="it-IT" sz="2400" dirty="0" smtClean="0"/>
              <a:t>: a partire dal Meridiano di riferimento, il </a:t>
            </a:r>
            <a:r>
              <a:rPr lang="it-IT" sz="2400" b="1" dirty="0" smtClean="0"/>
              <a:t>Meridiano 0 di Greenwich</a:t>
            </a:r>
            <a:r>
              <a:rPr lang="it-IT" sz="2400" dirty="0" smtClean="0"/>
              <a:t>, 180 vanno verso Est e 180 vanno verso Ovest, distanti un grado l’uno dall’altro. Immaginali come una linea che unisce il Polo Nord e il Polo Sud. </a:t>
            </a:r>
          </a:p>
          <a:p>
            <a:r>
              <a:rPr lang="it-IT" sz="2400" dirty="0" smtClean="0"/>
              <a:t>I Meridiani hanno dunque tutti la stessa lunghezza.</a:t>
            </a:r>
            <a:endParaRPr lang="it-IT" sz="2400" dirty="0"/>
          </a:p>
        </p:txBody>
      </p:sp>
      <p:sp>
        <p:nvSpPr>
          <p:cNvPr id="3" name="Figura a mano libera 2"/>
          <p:cNvSpPr/>
          <p:nvPr/>
        </p:nvSpPr>
        <p:spPr>
          <a:xfrm>
            <a:off x="5253778" y="2133600"/>
            <a:ext cx="1557330" cy="4220308"/>
          </a:xfrm>
          <a:custGeom>
            <a:avLst/>
            <a:gdLst>
              <a:gd name="connsiteX0" fmla="*/ 1535723 w 1535723"/>
              <a:gd name="connsiteY0" fmla="*/ 0 h 4220308"/>
              <a:gd name="connsiteX1" fmla="*/ 1101969 w 1535723"/>
              <a:gd name="connsiteY1" fmla="*/ 539262 h 4220308"/>
              <a:gd name="connsiteX2" fmla="*/ 539261 w 1535723"/>
              <a:gd name="connsiteY2" fmla="*/ 1418492 h 4220308"/>
              <a:gd name="connsiteX3" fmla="*/ 105507 w 1535723"/>
              <a:gd name="connsiteY3" fmla="*/ 2438400 h 4220308"/>
              <a:gd name="connsiteX4" fmla="*/ 11723 w 1535723"/>
              <a:gd name="connsiteY4" fmla="*/ 3235569 h 4220308"/>
              <a:gd name="connsiteX5" fmla="*/ 11723 w 1535723"/>
              <a:gd name="connsiteY5" fmla="*/ 3798277 h 4220308"/>
              <a:gd name="connsiteX6" fmla="*/ 105507 w 1535723"/>
              <a:gd name="connsiteY6" fmla="*/ 4220308 h 4220308"/>
              <a:gd name="connsiteX0" fmla="*/ 1540408 w 1540408"/>
              <a:gd name="connsiteY0" fmla="*/ 0 h 4220308"/>
              <a:gd name="connsiteX1" fmla="*/ 1106654 w 1540408"/>
              <a:gd name="connsiteY1" fmla="*/ 539262 h 4220308"/>
              <a:gd name="connsiteX2" fmla="*/ 543946 w 1540408"/>
              <a:gd name="connsiteY2" fmla="*/ 1418492 h 4220308"/>
              <a:gd name="connsiteX3" fmla="*/ 180531 w 1540408"/>
              <a:gd name="connsiteY3" fmla="*/ 2309446 h 4220308"/>
              <a:gd name="connsiteX4" fmla="*/ 16408 w 1540408"/>
              <a:gd name="connsiteY4" fmla="*/ 3235569 h 4220308"/>
              <a:gd name="connsiteX5" fmla="*/ 16408 w 1540408"/>
              <a:gd name="connsiteY5" fmla="*/ 3798277 h 4220308"/>
              <a:gd name="connsiteX6" fmla="*/ 110192 w 1540408"/>
              <a:gd name="connsiteY6" fmla="*/ 4220308 h 4220308"/>
              <a:gd name="connsiteX0" fmla="*/ 1540408 w 1540408"/>
              <a:gd name="connsiteY0" fmla="*/ 0 h 4220308"/>
              <a:gd name="connsiteX1" fmla="*/ 1106654 w 1540408"/>
              <a:gd name="connsiteY1" fmla="*/ 539262 h 4220308"/>
              <a:gd name="connsiteX2" fmla="*/ 543946 w 1540408"/>
              <a:gd name="connsiteY2" fmla="*/ 1359876 h 4220308"/>
              <a:gd name="connsiteX3" fmla="*/ 180531 w 1540408"/>
              <a:gd name="connsiteY3" fmla="*/ 2309446 h 4220308"/>
              <a:gd name="connsiteX4" fmla="*/ 16408 w 1540408"/>
              <a:gd name="connsiteY4" fmla="*/ 3235569 h 4220308"/>
              <a:gd name="connsiteX5" fmla="*/ 16408 w 1540408"/>
              <a:gd name="connsiteY5" fmla="*/ 3798277 h 4220308"/>
              <a:gd name="connsiteX6" fmla="*/ 110192 w 1540408"/>
              <a:gd name="connsiteY6" fmla="*/ 4220308 h 4220308"/>
              <a:gd name="connsiteX0" fmla="*/ 1540408 w 1540408"/>
              <a:gd name="connsiteY0" fmla="*/ 0 h 4220308"/>
              <a:gd name="connsiteX1" fmla="*/ 1071485 w 1540408"/>
              <a:gd name="connsiteY1" fmla="*/ 539262 h 4220308"/>
              <a:gd name="connsiteX2" fmla="*/ 543946 w 1540408"/>
              <a:gd name="connsiteY2" fmla="*/ 1359876 h 4220308"/>
              <a:gd name="connsiteX3" fmla="*/ 180531 w 1540408"/>
              <a:gd name="connsiteY3" fmla="*/ 2309446 h 4220308"/>
              <a:gd name="connsiteX4" fmla="*/ 16408 w 1540408"/>
              <a:gd name="connsiteY4" fmla="*/ 3235569 h 4220308"/>
              <a:gd name="connsiteX5" fmla="*/ 16408 w 1540408"/>
              <a:gd name="connsiteY5" fmla="*/ 3798277 h 4220308"/>
              <a:gd name="connsiteX6" fmla="*/ 110192 w 1540408"/>
              <a:gd name="connsiteY6" fmla="*/ 4220308 h 4220308"/>
              <a:gd name="connsiteX0" fmla="*/ 1542048 w 1542048"/>
              <a:gd name="connsiteY0" fmla="*/ 0 h 4220308"/>
              <a:gd name="connsiteX1" fmla="*/ 1073125 w 1542048"/>
              <a:gd name="connsiteY1" fmla="*/ 539262 h 4220308"/>
              <a:gd name="connsiteX2" fmla="*/ 545586 w 1542048"/>
              <a:gd name="connsiteY2" fmla="*/ 1359876 h 4220308"/>
              <a:gd name="connsiteX3" fmla="*/ 205617 w 1542048"/>
              <a:gd name="connsiteY3" fmla="*/ 2133600 h 4220308"/>
              <a:gd name="connsiteX4" fmla="*/ 18048 w 1542048"/>
              <a:gd name="connsiteY4" fmla="*/ 3235569 h 4220308"/>
              <a:gd name="connsiteX5" fmla="*/ 18048 w 1542048"/>
              <a:gd name="connsiteY5" fmla="*/ 3798277 h 4220308"/>
              <a:gd name="connsiteX6" fmla="*/ 111832 w 1542048"/>
              <a:gd name="connsiteY6" fmla="*/ 4220308 h 4220308"/>
              <a:gd name="connsiteX0" fmla="*/ 1539599 w 1539599"/>
              <a:gd name="connsiteY0" fmla="*/ 0 h 4220308"/>
              <a:gd name="connsiteX1" fmla="*/ 1070676 w 1539599"/>
              <a:gd name="connsiteY1" fmla="*/ 539262 h 4220308"/>
              <a:gd name="connsiteX2" fmla="*/ 543137 w 1539599"/>
              <a:gd name="connsiteY2" fmla="*/ 1359876 h 4220308"/>
              <a:gd name="connsiteX3" fmla="*/ 167999 w 1539599"/>
              <a:gd name="connsiteY3" fmla="*/ 2215661 h 4220308"/>
              <a:gd name="connsiteX4" fmla="*/ 15599 w 1539599"/>
              <a:gd name="connsiteY4" fmla="*/ 3235569 h 4220308"/>
              <a:gd name="connsiteX5" fmla="*/ 15599 w 1539599"/>
              <a:gd name="connsiteY5" fmla="*/ 3798277 h 4220308"/>
              <a:gd name="connsiteX6" fmla="*/ 109383 w 1539599"/>
              <a:gd name="connsiteY6" fmla="*/ 4220308 h 4220308"/>
              <a:gd name="connsiteX0" fmla="*/ 1557330 w 1557330"/>
              <a:gd name="connsiteY0" fmla="*/ 0 h 4220308"/>
              <a:gd name="connsiteX1" fmla="*/ 1088407 w 1557330"/>
              <a:gd name="connsiteY1" fmla="*/ 539262 h 4220308"/>
              <a:gd name="connsiteX2" fmla="*/ 560868 w 1557330"/>
              <a:gd name="connsiteY2" fmla="*/ 1359876 h 4220308"/>
              <a:gd name="connsiteX3" fmla="*/ 185730 w 1557330"/>
              <a:gd name="connsiteY3" fmla="*/ 2215661 h 4220308"/>
              <a:gd name="connsiteX4" fmla="*/ 9884 w 1557330"/>
              <a:gd name="connsiteY4" fmla="*/ 3235569 h 4220308"/>
              <a:gd name="connsiteX5" fmla="*/ 33330 w 1557330"/>
              <a:gd name="connsiteY5" fmla="*/ 3798277 h 4220308"/>
              <a:gd name="connsiteX6" fmla="*/ 127114 w 1557330"/>
              <a:gd name="connsiteY6" fmla="*/ 4220308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330" h="4220308">
                <a:moveTo>
                  <a:pt x="1557330" y="0"/>
                </a:moveTo>
                <a:cubicBezTo>
                  <a:pt x="1423491" y="151423"/>
                  <a:pt x="1254484" y="312616"/>
                  <a:pt x="1088407" y="539262"/>
                </a:cubicBezTo>
                <a:cubicBezTo>
                  <a:pt x="922330" y="765908"/>
                  <a:pt x="711314" y="1080476"/>
                  <a:pt x="560868" y="1359876"/>
                </a:cubicBezTo>
                <a:cubicBezTo>
                  <a:pt x="410422" y="1639276"/>
                  <a:pt x="277561" y="1903046"/>
                  <a:pt x="185730" y="2215661"/>
                </a:cubicBezTo>
                <a:cubicBezTo>
                  <a:pt x="93899" y="2528276"/>
                  <a:pt x="35284" y="2971800"/>
                  <a:pt x="9884" y="3235569"/>
                </a:cubicBezTo>
                <a:cubicBezTo>
                  <a:pt x="-15516" y="3499338"/>
                  <a:pt x="13792" y="3634154"/>
                  <a:pt x="33330" y="3798277"/>
                </a:cubicBezTo>
                <a:cubicBezTo>
                  <a:pt x="52868" y="3962400"/>
                  <a:pt x="88037" y="4091354"/>
                  <a:pt x="127114" y="422030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034741" y="1556595"/>
            <a:ext cx="3157259" cy="1569660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Facciamo una prova usando un filo e il mappamondo.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" y="-13065"/>
            <a:ext cx="12191999" cy="830997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Meridiano di Greenwich si chiama così perché passa per l’osservatorio astronomico reale di Greenwich, a Londra. </a:t>
            </a:r>
            <a:endParaRPr lang="it-IT" sz="2400" dirty="0"/>
          </a:p>
        </p:txBody>
      </p:sp>
      <p:pic>
        <p:nvPicPr>
          <p:cNvPr id="1026" name="Picture 2" descr="Osservatorio Reale e Meridiano di Greenwich, Londra: come arriv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8929"/>
            <a:ext cx="86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ridiano di Greenwich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79" y="1648929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25" y="0"/>
            <a:ext cx="11212975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" y="-13065"/>
            <a:ext cx="12191999" cy="1200329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Paralleli e i Meridiani, incrociandosi, forniscono </a:t>
            </a:r>
            <a:r>
              <a:rPr lang="it-IT" sz="2400" b="1" dirty="0" smtClean="0"/>
              <a:t>le coordinate geografiche</a:t>
            </a:r>
            <a:r>
              <a:rPr lang="it-IT" sz="2400" dirty="0" smtClean="0"/>
              <a:t>, cioè la </a:t>
            </a:r>
            <a:r>
              <a:rPr lang="it-IT" sz="2400" b="1" dirty="0" smtClean="0"/>
              <a:t>latitudine</a:t>
            </a:r>
            <a:r>
              <a:rPr lang="it-IT" sz="2400" dirty="0" smtClean="0"/>
              <a:t> (Nord o Sud rispetto all’Equatore) e la </a:t>
            </a:r>
            <a:r>
              <a:rPr lang="it-IT" sz="2400" b="1" dirty="0" smtClean="0"/>
              <a:t>longitudine</a:t>
            </a:r>
            <a:r>
              <a:rPr lang="it-IT" sz="2400" dirty="0" smtClean="0"/>
              <a:t> (Est o Ovest rispetto al Meridiano 0 di Greenwich).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200329"/>
            <a:ext cx="3392424" cy="3785652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posizione di un punto qualsiasi sulla Terra è determinato dunque  dall’</a:t>
            </a:r>
            <a:r>
              <a:rPr lang="it-IT" sz="2400" b="1" dirty="0" smtClean="0"/>
              <a:t>incrocio delle due linee </a:t>
            </a:r>
            <a:r>
              <a:rPr lang="it-IT" sz="2400" dirty="0" smtClean="0"/>
              <a:t>(latitudine - cioè il Parallelo; longitudine - cioè il Meridiano). </a:t>
            </a:r>
          </a:p>
          <a:p>
            <a:r>
              <a:rPr lang="it-IT" sz="2400" b="1" dirty="0" smtClean="0"/>
              <a:t>Le due coordinate si esprimono in gradi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970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51" y="1172987"/>
            <a:ext cx="11149026" cy="56850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" y="-13065"/>
            <a:ext cx="12191999" cy="830997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Usando Google Earth andiamo a scoprire quale località si trova a 42° di latitudine Nord e 15° di longitudine Est.</a:t>
            </a:r>
            <a:endParaRPr lang="it-IT" sz="2400" dirty="0"/>
          </a:p>
        </p:txBody>
      </p:sp>
      <p:sp>
        <p:nvSpPr>
          <p:cNvPr id="4" name="Ovale 3"/>
          <p:cNvSpPr/>
          <p:nvPr/>
        </p:nvSpPr>
        <p:spPr>
          <a:xfrm>
            <a:off x="9765792" y="4005072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8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99B7D1"/>
            </a:gs>
            <a:gs pos="100000">
              <a:srgbClr val="5E7384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" y="-13065"/>
            <a:ext cx="12191999" cy="461665"/>
          </a:xfrm>
          <a:prstGeom prst="rect">
            <a:avLst/>
          </a:prstGeom>
          <a:solidFill>
            <a:srgbClr val="99B7D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Zoomiamo!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51" y="1172987"/>
            <a:ext cx="11149026" cy="568501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1" y="1165367"/>
            <a:ext cx="11164267" cy="5692633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8814816" y="2807208"/>
            <a:ext cx="274320" cy="274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0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181</TotalTime>
  <Words>429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Sezione</vt:lpstr>
      <vt:lpstr>Le coordinate geografiche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coordinate geografiche</dc:title>
  <dc:creator>Account Microsoft</dc:creator>
  <cp:lastModifiedBy>Account Microsoft</cp:lastModifiedBy>
  <cp:revision>16</cp:revision>
  <dcterms:created xsi:type="dcterms:W3CDTF">2023-12-26T09:23:09Z</dcterms:created>
  <dcterms:modified xsi:type="dcterms:W3CDTF">2024-01-09T14:26:59Z</dcterms:modified>
</cp:coreProperties>
</file>